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79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6" r:id="rId25"/>
    <p:sldId id="281" r:id="rId26"/>
    <p:sldId id="282" r:id="rId27"/>
    <p:sldId id="283" r:id="rId28"/>
    <p:sldId id="284" r:id="rId29"/>
    <p:sldId id="285" r:id="rId30"/>
    <p:sldId id="289" r:id="rId31"/>
    <p:sldId id="286" r:id="rId32"/>
    <p:sldId id="287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28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/>
    <p:restoredTop sz="94626"/>
  </p:normalViewPr>
  <p:slideViewPr>
    <p:cSldViewPr snapToGrid="0">
      <p:cViewPr>
        <p:scale>
          <a:sx n="71" d="100"/>
          <a:sy n="71" d="100"/>
        </p:scale>
        <p:origin x="1432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0E52-5FF9-3DAA-BD84-3D670501C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926451-9C4E-DCD8-41D0-6E5E708B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306D1F-1C17-00A2-07B6-E6B406ED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521FD-B868-EA15-6A4A-A149D146A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E96E1-CA1A-F790-9C2F-3A2AA397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361A4-E8A7-4648-A17B-3F3F78E8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9B2A5-CBE4-B7E2-97E9-83E933517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33DC3-AD91-C968-7C8D-DD7A8DA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4E446-BE02-C2BA-1D13-F1CC29A0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0E814-E96D-89A8-9218-AA6F66ED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4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03DB07-839C-8B7C-B487-0F62FD5B8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25E62-AE37-D508-BD2A-983490B77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4BB32-F03C-DFF7-C286-5CA941F2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35A83-6578-0AC7-44D1-64425C48D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146C5-22B0-006D-3378-101C1B5B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5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0574-C9F3-53A7-1BCA-7989FF13A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69A8E-3B8F-D680-6265-F47D23F7F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C3C6B-13A3-E1C2-7EFD-05D125ADA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BD95C-86C6-E0DF-833B-C3DC88C0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74B37-A2D4-00C2-FE66-4E890FE9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72DE-1319-B32F-2A67-29E06D1AD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9425E-A200-4816-9536-F4403DF6D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C4C42-F20D-053A-F439-50713822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7A31A-BF30-9E54-3E50-AF39CEF7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5F8BF-4A71-2D83-4E17-34261323B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0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A6E0-F6BB-8C03-486D-17DE2C04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4553C-B99C-7A80-AFE7-7C1171647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0541D-9B77-4029-6CA6-05337B702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CB87-14BA-143B-7AC6-118A8D08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2547A-A7B3-D0A2-B510-228765E8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C32C8-E14C-ADC3-52F5-5FB2DECC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5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A93A-F12C-82B3-2348-1C092C9F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259BB-B2E1-33D0-EF7C-8C0025DED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E069D1-53C1-2F2B-90C5-62DC4F3AA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A98FD-04A8-A602-462B-C394FBB0B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51D79-4BF6-0A33-511D-3A5CABCE5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D50B3B-3D7E-63BB-3397-CE9D4119D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DBA98F-F5F4-3467-E9E3-40B0F710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4E06-94EA-9427-4AC3-D9015D4D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9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5D326-4FF5-3D61-80D8-30B15E906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DCD04-796C-CD93-BE58-82447878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D5F54-D36D-8BAD-C51A-66B374650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D15F4D-764E-B2BD-0E1D-0A68E8E3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1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283A4-0CC6-F38B-FA28-B019FD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E7449-4994-E65D-56C4-F7629E4CD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DCC34-2596-3F01-4BCB-16647ED9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0EE4-7476-DE5C-1D04-86AD870E7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059C7-B351-099C-B4C7-3753FD8F1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9100B-EE4A-C65D-F3BA-5A993DB3B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8D936-A966-B698-0B77-14F69571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3F0BF-1EB2-B18C-8C09-FB574712E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58F5D-A5DC-35F3-CC6D-39EB2F96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09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36F5-78F3-19FA-F975-D23C97E21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4817F4-2EDF-5A3A-2F3B-01457BC486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9F8DF-1363-3E33-FFE5-0F93AAFD9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0AE471-F6E4-B862-5864-11C4EE2FD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28AC0-E60A-1EAD-9986-28128E26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40D2E-3BC9-21EE-F043-91FA77A5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49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27CFDD-D9E1-7713-B76E-D77F1C013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9095E-041C-A5B3-DEB8-22B2DF927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9ED4A-D9DC-D928-A09D-2DD2FB124B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DA271-A1DA-3F4C-85BC-2D1DE2E8AE82}" type="datetimeFigureOut">
              <a:rPr lang="en-US" smtClean="0"/>
              <a:t>11/30/22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21340-95A7-5CD8-A0D8-1223EFF74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D366F-65AD-772C-B6CC-A9366665C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9F735-A486-E247-BDE5-8B304F791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6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CEEA5-13F4-67C7-C7CD-B0E9A519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AvePoint Heuristic and Human Centered design 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3AD05-E879-329F-4359-9A9036CA9CE1}"/>
              </a:ext>
            </a:extLst>
          </p:cNvPr>
          <p:cNvSpPr txBox="1"/>
          <p:nvPr/>
        </p:nvSpPr>
        <p:spPr>
          <a:xfrm>
            <a:off x="4271622" y="3757766"/>
            <a:ext cx="3648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Product Designer: Osita Nwankwo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Product Manager: Rima Reyes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673C9D-1045-A35A-43CD-0FF0EA2D7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7955" y="5846544"/>
            <a:ext cx="1111689" cy="646331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1751D08-8555-4557-79E0-778F0EDD2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57"/>
          <a:stretch/>
        </p:blipFill>
        <p:spPr>
          <a:xfrm>
            <a:off x="0" y="1303866"/>
            <a:ext cx="3445933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4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" t="11661" r="6497" b="11544"/>
          <a:stretch/>
        </p:blipFill>
        <p:spPr>
          <a:xfrm>
            <a:off x="1830751" y="1600200"/>
            <a:ext cx="8323686" cy="40900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FDBB37-03EC-85D7-89FF-7919DEE79822}"/>
              </a:ext>
            </a:extLst>
          </p:cNvPr>
          <p:cNvSpPr/>
          <p:nvPr/>
        </p:nvSpPr>
        <p:spPr>
          <a:xfrm>
            <a:off x="2293798" y="3291782"/>
            <a:ext cx="2500624" cy="6005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992974" y="1167713"/>
            <a:ext cx="1963554" cy="15075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Suggestion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What if we move total number of users section to the right (members section)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590ECE4B-6712-03C1-A055-1641E4317213}"/>
              </a:ext>
            </a:extLst>
          </p:cNvPr>
          <p:cNvCxnSpPr/>
          <p:nvPr/>
        </p:nvCxnSpPr>
        <p:spPr>
          <a:xfrm flipV="1">
            <a:off x="4794422" y="2903838"/>
            <a:ext cx="2767913" cy="698200"/>
          </a:xfrm>
          <a:prstGeom prst="bent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0433306A-A2FD-D076-861B-F1295FC9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2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61203" y="3059668"/>
            <a:ext cx="3669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3: Simplified Searching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82FE905-4058-4FB3-C011-BBE5868CE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39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6" t="11779" r="6795" b="11513"/>
          <a:stretch/>
        </p:blipFill>
        <p:spPr>
          <a:xfrm>
            <a:off x="2384853" y="1865870"/>
            <a:ext cx="7203989" cy="357110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55D384-DD89-C7CC-BB01-00D4AE41BB95}"/>
              </a:ext>
            </a:extLst>
          </p:cNvPr>
          <p:cNvSpPr/>
          <p:nvPr/>
        </p:nvSpPr>
        <p:spPr>
          <a:xfrm>
            <a:off x="8338358" y="2743199"/>
            <a:ext cx="1151631" cy="27758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1086995" y="2839058"/>
            <a:ext cx="2194810" cy="1381418"/>
          </a:xfrm>
          <a:prstGeom prst="cloudCallout">
            <a:avLst>
              <a:gd name="adj1" fmla="val -19603"/>
              <a:gd name="adj2" fmla="val 762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Let me search all ‘plan’ tags on this hub</a:t>
            </a:r>
          </a:p>
        </p:txBody>
      </p:sp>
      <p:pic>
        <p:nvPicPr>
          <p:cNvPr id="11" name="Picture 10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0AEA2820-1338-E9FF-995B-134BD2956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67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18" t="12572" r="6518" b="12266"/>
          <a:stretch/>
        </p:blipFill>
        <p:spPr>
          <a:xfrm>
            <a:off x="2629776" y="1841201"/>
            <a:ext cx="6932447" cy="33363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816598" y="962527"/>
            <a:ext cx="1963554" cy="1187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Suggestion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Consider auto fill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Include tags in search component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DEE74CA-12D8-FBD4-56D9-A6D31ADCF8F2}"/>
              </a:ext>
            </a:extLst>
          </p:cNvPr>
          <p:cNvSpPr/>
          <p:nvPr/>
        </p:nvSpPr>
        <p:spPr>
          <a:xfrm>
            <a:off x="560356" y="3322638"/>
            <a:ext cx="2194810" cy="1381418"/>
          </a:xfrm>
          <a:prstGeom prst="cloudCallout">
            <a:avLst>
              <a:gd name="adj1" fmla="val -9573"/>
              <a:gd name="adj2" fmla="val 750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Search doesn’t work for tags </a:t>
            </a:r>
          </a:p>
        </p:txBody>
      </p:sp>
      <p:pic>
        <p:nvPicPr>
          <p:cNvPr id="8" name="Picture 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259528D-81DC-A1F6-7EF6-80DACE3B9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560DF4-1270-76A2-9CF5-4908A85EE693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62FAF3-4F28-BF2B-D49D-DA53553764EB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9831DC-B372-98E0-E6A4-60F80AB5B342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1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3" t="11138" r="6488" b="10887"/>
          <a:stretch/>
        </p:blipFill>
        <p:spPr>
          <a:xfrm>
            <a:off x="1711207" y="1534319"/>
            <a:ext cx="8291137" cy="4135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827615" y="962526"/>
            <a:ext cx="1963554" cy="145126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Consistency of standards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Titles are not size is not consistent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Inhouse consistency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DEE74CA-12D8-FBD4-56D9-A6D31ADCF8F2}"/>
              </a:ext>
            </a:extLst>
          </p:cNvPr>
          <p:cNvSpPr/>
          <p:nvPr/>
        </p:nvSpPr>
        <p:spPr>
          <a:xfrm>
            <a:off x="426595" y="3645243"/>
            <a:ext cx="2194810" cy="1381418"/>
          </a:xfrm>
          <a:prstGeom prst="cloudCallout">
            <a:avLst>
              <a:gd name="adj1" fmla="val -9573"/>
              <a:gd name="adj2" fmla="val 750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feels sloppy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28BCA7-3778-F78A-7B43-82D622024256}"/>
              </a:ext>
            </a:extLst>
          </p:cNvPr>
          <p:cNvCxnSpPr/>
          <p:nvPr/>
        </p:nvCxnSpPr>
        <p:spPr>
          <a:xfrm>
            <a:off x="6096000" y="2742634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4CDBF-C942-9E88-5586-6FA26DF782C6}"/>
              </a:ext>
            </a:extLst>
          </p:cNvPr>
          <p:cNvCxnSpPr/>
          <p:nvPr/>
        </p:nvCxnSpPr>
        <p:spPr>
          <a:xfrm>
            <a:off x="6096000" y="3262329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87530A-574D-2F28-3100-969CF986A4EC}"/>
              </a:ext>
            </a:extLst>
          </p:cNvPr>
          <p:cNvCxnSpPr/>
          <p:nvPr/>
        </p:nvCxnSpPr>
        <p:spPr>
          <a:xfrm>
            <a:off x="6096000" y="3709662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218FF3-B5EB-0FC4-C6C8-78CCA6420E46}"/>
              </a:ext>
            </a:extLst>
          </p:cNvPr>
          <p:cNvCxnSpPr/>
          <p:nvPr/>
        </p:nvCxnSpPr>
        <p:spPr>
          <a:xfrm>
            <a:off x="6096000" y="4012269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211053-B81D-E81B-965A-0341AF0F12E6}"/>
              </a:ext>
            </a:extLst>
          </p:cNvPr>
          <p:cNvCxnSpPr/>
          <p:nvPr/>
        </p:nvCxnSpPr>
        <p:spPr>
          <a:xfrm>
            <a:off x="6096000" y="4368277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C8CEF-1F6F-9C05-BE6F-CDDC748BEC3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30F226-C9CA-87A2-DDC9-80F081CD597B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E60FB2-C93C-122C-1F27-810B80E670E8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A3A88F8-39FB-0870-61FE-40E722117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78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3" t="11138" r="6488" b="10887"/>
          <a:stretch/>
        </p:blipFill>
        <p:spPr>
          <a:xfrm>
            <a:off x="1711207" y="1534319"/>
            <a:ext cx="8291137" cy="41354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827615" y="962526"/>
            <a:ext cx="1963554" cy="203406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Match between system and real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Not a great sub-caption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Are we sure that users understand the meaning of ‘privacy’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DEE74CA-12D8-FBD4-56D9-A6D31ADCF8F2}"/>
              </a:ext>
            </a:extLst>
          </p:cNvPr>
          <p:cNvSpPr/>
          <p:nvPr/>
        </p:nvSpPr>
        <p:spPr>
          <a:xfrm>
            <a:off x="426595" y="3645243"/>
            <a:ext cx="2194810" cy="1381418"/>
          </a:xfrm>
          <a:prstGeom prst="cloudCallout">
            <a:avLst>
              <a:gd name="adj1" fmla="val -9573"/>
              <a:gd name="adj2" fmla="val 750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What does that mean?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4CDBF-C942-9E88-5586-6FA26DF782C6}"/>
              </a:ext>
            </a:extLst>
          </p:cNvPr>
          <p:cNvCxnSpPr/>
          <p:nvPr/>
        </p:nvCxnSpPr>
        <p:spPr>
          <a:xfrm>
            <a:off x="6096000" y="3429000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D5864C6-48AA-8D14-C067-5B6F35071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EE3223-FE08-C133-1E00-7DFE9D3FBEE8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4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3915755" y="3059668"/>
            <a:ext cx="436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4: Membership management 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E22D394-ED84-61D1-7E4A-7A013A643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17" t="11551" r="6942" b="6135"/>
          <a:stretch/>
        </p:blipFill>
        <p:spPr>
          <a:xfrm>
            <a:off x="2259874" y="1789611"/>
            <a:ext cx="7166910" cy="38801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827615" y="962527"/>
            <a:ext cx="1963554" cy="19504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Recognition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Replace ellipse with icons on listing component to speed up interaction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Desired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Ancillary pain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DEE74CA-12D8-FBD4-56D9-A6D31ADCF8F2}"/>
              </a:ext>
            </a:extLst>
          </p:cNvPr>
          <p:cNvSpPr/>
          <p:nvPr/>
        </p:nvSpPr>
        <p:spPr>
          <a:xfrm>
            <a:off x="426595" y="3645243"/>
            <a:ext cx="2194810" cy="1381418"/>
          </a:xfrm>
          <a:prstGeom prst="cloudCallout">
            <a:avLst>
              <a:gd name="adj1" fmla="val -9573"/>
              <a:gd name="adj2" fmla="val 750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Hmmm how do I remove members?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72830-6F0A-5E80-8939-D042E335F547}"/>
              </a:ext>
            </a:extLst>
          </p:cNvPr>
          <p:cNvSpPr/>
          <p:nvPr/>
        </p:nvSpPr>
        <p:spPr>
          <a:xfrm>
            <a:off x="8602133" y="3917963"/>
            <a:ext cx="769514" cy="419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877E1A-B34F-AF62-93AB-A403AE768865}"/>
              </a:ext>
            </a:extLst>
          </p:cNvPr>
          <p:cNvCxnSpPr/>
          <p:nvPr/>
        </p:nvCxnSpPr>
        <p:spPr>
          <a:xfrm>
            <a:off x="7779173" y="4168056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F12FB77-47FB-EB1E-71B5-A5D775792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2FB4FE-2E3D-F03C-B995-28A2652E822E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7C71D2-9AEB-E4F0-A9D5-C8E0B857916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1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5" t="11870" r="6697" b="11356"/>
          <a:stretch/>
        </p:blipFill>
        <p:spPr>
          <a:xfrm>
            <a:off x="2263904" y="1792952"/>
            <a:ext cx="7448328" cy="37472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827615" y="962527"/>
            <a:ext cx="1963554" cy="19504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Visibility of system status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Glitch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Required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Functional pain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3DEE74CA-12D8-FBD4-56D9-A6D31ADCF8F2}"/>
              </a:ext>
            </a:extLst>
          </p:cNvPr>
          <p:cNvSpPr/>
          <p:nvPr/>
        </p:nvSpPr>
        <p:spPr>
          <a:xfrm>
            <a:off x="858455" y="3290727"/>
            <a:ext cx="2194810" cy="1381418"/>
          </a:xfrm>
          <a:prstGeom prst="cloudCallout">
            <a:avLst>
              <a:gd name="adj1" fmla="val -21917"/>
              <a:gd name="adj2" fmla="val 639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‘Edit hub’ must be a glitch…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872830-6F0A-5E80-8939-D042E335F547}"/>
              </a:ext>
            </a:extLst>
          </p:cNvPr>
          <p:cNvSpPr/>
          <p:nvPr/>
        </p:nvSpPr>
        <p:spPr>
          <a:xfrm>
            <a:off x="3079661" y="2478936"/>
            <a:ext cx="426660" cy="1761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877E1A-B34F-AF62-93AB-A403AE768865}"/>
              </a:ext>
            </a:extLst>
          </p:cNvPr>
          <p:cNvCxnSpPr/>
          <p:nvPr/>
        </p:nvCxnSpPr>
        <p:spPr>
          <a:xfrm>
            <a:off x="2209925" y="2567017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6702961-B66F-A78D-79E7-0AADC4184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652961"/>
            <a:ext cx="2240465" cy="22404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D584626-5E0F-E2F6-3D6A-4E9F8A6542B5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9AF1-F4CD-3A28-1E8D-44ECCD934E85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D61339-C8C5-9CC9-E073-7CACB809C35E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A49C3B-5108-CEF4-960D-BD116926B8ED}"/>
              </a:ext>
            </a:extLst>
          </p:cNvPr>
          <p:cNvSpPr/>
          <p:nvPr/>
        </p:nvSpPr>
        <p:spPr>
          <a:xfrm>
            <a:off x="137095" y="1411871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F2C9C-C9DB-139D-61DA-39A54D5F6858}"/>
              </a:ext>
            </a:extLst>
          </p:cNvPr>
          <p:cNvSpPr/>
          <p:nvPr/>
        </p:nvSpPr>
        <p:spPr>
          <a:xfrm>
            <a:off x="134593" y="931875"/>
            <a:ext cx="1089788" cy="305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04716C-6DDE-6AE8-AD3B-FEAF6E2F151B}"/>
              </a:ext>
            </a:extLst>
          </p:cNvPr>
          <p:cNvSpPr/>
          <p:nvPr/>
        </p:nvSpPr>
        <p:spPr>
          <a:xfrm>
            <a:off x="134593" y="462955"/>
            <a:ext cx="1089788" cy="305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0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353375" y="3059668"/>
            <a:ext cx="3485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5: Aggregated</a:t>
            </a:r>
            <a:r>
              <a:rPr lang="en-US" dirty="0"/>
              <a:t>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Access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C9BA0AF-32C7-1456-6D77-2811E4D89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1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CEEA5-13F4-67C7-C7CD-B0E9A519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Usability error meter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83AD05-E879-329F-4359-9A9036CA9CE1}"/>
              </a:ext>
            </a:extLst>
          </p:cNvPr>
          <p:cNvSpPr txBox="1"/>
          <p:nvPr/>
        </p:nvSpPr>
        <p:spPr>
          <a:xfrm>
            <a:off x="2221074" y="2741413"/>
            <a:ext cx="3434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You may notice a meter on the left side of the screen. This is the ‘usability error meter’, it tracks the priority level of error from low, moderate and high.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252EC6-79E3-6A2B-889D-3FCEB0ADD2C1}"/>
              </a:ext>
            </a:extLst>
          </p:cNvPr>
          <p:cNvSpPr/>
          <p:nvPr/>
        </p:nvSpPr>
        <p:spPr>
          <a:xfrm>
            <a:off x="7145866" y="1394355"/>
            <a:ext cx="2116667" cy="5926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90833-2830-2F3D-4FE4-329668B29393}"/>
              </a:ext>
            </a:extLst>
          </p:cNvPr>
          <p:cNvSpPr/>
          <p:nvPr/>
        </p:nvSpPr>
        <p:spPr>
          <a:xfrm>
            <a:off x="7145866" y="2253721"/>
            <a:ext cx="2116667" cy="5926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4D7FB0-90B6-4ABF-AA66-17854E2B689A}"/>
              </a:ext>
            </a:extLst>
          </p:cNvPr>
          <p:cNvSpPr/>
          <p:nvPr/>
        </p:nvSpPr>
        <p:spPr>
          <a:xfrm>
            <a:off x="7145866" y="3113087"/>
            <a:ext cx="2116667" cy="5926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9A5D58-2C33-ACD8-189E-84048C5642EB}"/>
              </a:ext>
            </a:extLst>
          </p:cNvPr>
          <p:cNvSpPr/>
          <p:nvPr/>
        </p:nvSpPr>
        <p:spPr>
          <a:xfrm>
            <a:off x="7145866" y="3972453"/>
            <a:ext cx="2116667" cy="5926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8F11BD-58CC-3EF1-2A42-938AA2AAFF04}"/>
              </a:ext>
            </a:extLst>
          </p:cNvPr>
          <p:cNvSpPr/>
          <p:nvPr/>
        </p:nvSpPr>
        <p:spPr>
          <a:xfrm>
            <a:off x="7145866" y="4831819"/>
            <a:ext cx="2116667" cy="592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E08CD-F6F9-5E3C-DFFE-B72A1D71F3EA}"/>
              </a:ext>
            </a:extLst>
          </p:cNvPr>
          <p:cNvSpPr/>
          <p:nvPr/>
        </p:nvSpPr>
        <p:spPr>
          <a:xfrm>
            <a:off x="7145866" y="5691186"/>
            <a:ext cx="2116667" cy="5926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A66C1B26-29FC-DBF1-1D99-9E9E3BC3716E}"/>
              </a:ext>
            </a:extLst>
          </p:cNvPr>
          <p:cNvSpPr/>
          <p:nvPr/>
        </p:nvSpPr>
        <p:spPr>
          <a:xfrm>
            <a:off x="9702799" y="1709210"/>
            <a:ext cx="138515" cy="9144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41E078-6D66-4F18-9E64-35EF283D9BC5}"/>
              </a:ext>
            </a:extLst>
          </p:cNvPr>
          <p:cNvSpPr txBox="1"/>
          <p:nvPr/>
        </p:nvSpPr>
        <p:spPr>
          <a:xfrm>
            <a:off x="9972978" y="1981744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High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0A82F4-F402-8683-0EE0-F63931923D13}"/>
              </a:ext>
            </a:extLst>
          </p:cNvPr>
          <p:cNvSpPr txBox="1"/>
          <p:nvPr/>
        </p:nvSpPr>
        <p:spPr>
          <a:xfrm>
            <a:off x="9972978" y="3698874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Moderate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A61653F-F3E3-1DED-DA65-3C37BF57AC6A}"/>
              </a:ext>
            </a:extLst>
          </p:cNvPr>
          <p:cNvSpPr/>
          <p:nvPr/>
        </p:nvSpPr>
        <p:spPr>
          <a:xfrm>
            <a:off x="9702798" y="3397778"/>
            <a:ext cx="138515" cy="9144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9EC7298E-047E-E4EC-CC27-1C9551FE17D7}"/>
              </a:ext>
            </a:extLst>
          </p:cNvPr>
          <p:cNvSpPr/>
          <p:nvPr/>
        </p:nvSpPr>
        <p:spPr>
          <a:xfrm>
            <a:off x="9702798" y="5047564"/>
            <a:ext cx="138515" cy="914400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44320-63A8-D0A3-3859-887A943DBDC5}"/>
              </a:ext>
            </a:extLst>
          </p:cNvPr>
          <p:cNvSpPr txBox="1"/>
          <p:nvPr/>
        </p:nvSpPr>
        <p:spPr>
          <a:xfrm>
            <a:off x="9972978" y="526946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779376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6" t="11779" r="6795" b="11513"/>
          <a:stretch/>
        </p:blipFill>
        <p:spPr>
          <a:xfrm>
            <a:off x="2384853" y="1865870"/>
            <a:ext cx="7203989" cy="357110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 wish there was an easier way to access files from workspace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203172-FA07-5B8D-B38E-E98473D7E87D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4E6E1C3-E6CC-642C-8C3B-91E256A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8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ED0FE5-E904-BEDD-C0C0-17995DB4F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8" t="12257" r="8382" b="12352"/>
          <a:stretch/>
        </p:blipFill>
        <p:spPr>
          <a:xfrm>
            <a:off x="789522" y="1837266"/>
            <a:ext cx="3940014" cy="264160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583CF0-F7BA-F1B2-487F-DA86C45E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0" t="7982" r="7974" b="7078"/>
          <a:stretch/>
        </p:blipFill>
        <p:spPr>
          <a:xfrm>
            <a:off x="5643934" y="1803400"/>
            <a:ext cx="4097867" cy="477520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E7AE0EC5-B2C4-36B7-6481-66130067C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918" y="2715108"/>
            <a:ext cx="666752" cy="666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A246A5-31BF-4A23-3036-8876B769AB74}"/>
              </a:ext>
            </a:extLst>
          </p:cNvPr>
          <p:cNvSpPr/>
          <p:nvPr/>
        </p:nvSpPr>
        <p:spPr>
          <a:xfrm>
            <a:off x="9827615" y="962527"/>
            <a:ext cx="1963554" cy="19504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Flexibility and efficiency of use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Any attempt to hide complexity will serve to increase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Desired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Ancillary pain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9E426C3-072B-3030-CDF0-DC7C001D21F6}"/>
              </a:ext>
            </a:extLst>
          </p:cNvPr>
          <p:cNvCxnSpPr>
            <a:cxnSpLocks/>
          </p:cNvCxnSpPr>
          <p:nvPr/>
        </p:nvCxnSpPr>
        <p:spPr>
          <a:xfrm>
            <a:off x="4887386" y="3254860"/>
            <a:ext cx="609599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loud Callout 11">
            <a:extLst>
              <a:ext uri="{FF2B5EF4-FFF2-40B4-BE49-F238E27FC236}">
                <a16:creationId xmlns:a16="http://schemas.microsoft.com/office/drawing/2014/main" id="{84BA3822-7EBA-2006-9EA0-CE3033B00ECF}"/>
              </a:ext>
            </a:extLst>
          </p:cNvPr>
          <p:cNvSpPr/>
          <p:nvPr/>
        </p:nvSpPr>
        <p:spPr>
          <a:xfrm>
            <a:off x="2332249" y="4357376"/>
            <a:ext cx="2397287" cy="1381418"/>
          </a:xfrm>
          <a:prstGeom prst="cloudCallout">
            <a:avLst>
              <a:gd name="adj1" fmla="val -61843"/>
              <a:gd name="adj2" fmla="val 407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Maybe its in this menu</a:t>
            </a:r>
          </a:p>
        </p:txBody>
      </p:sp>
      <p:pic>
        <p:nvPicPr>
          <p:cNvPr id="13" name="Picture 12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40BBEAC4-B41B-DD5D-17FC-0BAE197EF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92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ED0FE5-E904-BEDD-C0C0-17995DB4F9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58" t="12257" r="8382" b="12352"/>
          <a:stretch/>
        </p:blipFill>
        <p:spPr>
          <a:xfrm>
            <a:off x="1182657" y="1803400"/>
            <a:ext cx="3940014" cy="2641601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583CF0-F7BA-F1B2-487F-DA86C45E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0" t="7982" r="7974" b="7078"/>
          <a:stretch/>
        </p:blipFill>
        <p:spPr>
          <a:xfrm>
            <a:off x="5643934" y="1803400"/>
            <a:ext cx="4097867" cy="4775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A246A5-31BF-4A23-3036-8876B769AB74}"/>
              </a:ext>
            </a:extLst>
          </p:cNvPr>
          <p:cNvSpPr/>
          <p:nvPr/>
        </p:nvSpPr>
        <p:spPr>
          <a:xfrm>
            <a:off x="9827615" y="962526"/>
            <a:ext cx="1963554" cy="2950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</a:rPr>
              <a:t>Suggestion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Include a files icon on workspace card to speed up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Controls and other objects necessary for the successful use of software should be visibly accessible at all times.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6D178C-4D85-DDCA-1606-B1336F79CD41}"/>
              </a:ext>
            </a:extLst>
          </p:cNvPr>
          <p:cNvSpPr/>
          <p:nvPr/>
        </p:nvSpPr>
        <p:spPr>
          <a:xfrm>
            <a:off x="6686460" y="3635634"/>
            <a:ext cx="1238339" cy="55536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C629EA9A-C1D9-4DF0-8B89-8FA544FE3C57}"/>
              </a:ext>
            </a:extLst>
          </p:cNvPr>
          <p:cNvCxnSpPr>
            <a:cxnSpLocks/>
            <a:stCxn id="2" idx="1"/>
          </p:cNvCxnSpPr>
          <p:nvPr/>
        </p:nvCxnSpPr>
        <p:spPr>
          <a:xfrm rot="10800000">
            <a:off x="2252134" y="3222367"/>
            <a:ext cx="4434327" cy="690951"/>
          </a:xfrm>
          <a:prstGeom prst="bentConnector3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584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48379" y="3059668"/>
            <a:ext cx="369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6: Help Documentation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DB8B3E0-7B23-EDB8-45D8-FF5044CD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4E158-C63E-FCB2-8A94-B2D634D27C15}"/>
              </a:ext>
            </a:extLst>
          </p:cNvPr>
          <p:cNvSpPr txBox="1"/>
          <p:nvPr/>
        </p:nvSpPr>
        <p:spPr>
          <a:xfrm>
            <a:off x="4978400" y="-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83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A246A5-31BF-4A23-3036-8876B769AB74}"/>
              </a:ext>
            </a:extLst>
          </p:cNvPr>
          <p:cNvSpPr/>
          <p:nvPr/>
        </p:nvSpPr>
        <p:spPr>
          <a:xfrm>
            <a:off x="9944846" y="505327"/>
            <a:ext cx="1963554" cy="37280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No help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Its best if the design doesn’t need any additional explanation. However, it maybe necessary to provide documentation to help users understand how to complete their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Required 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Functional pain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4A3E8F-EF90-429F-4CBF-96AD28890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0" t="24174" r="10103" b="22231"/>
          <a:stretch/>
        </p:blipFill>
        <p:spPr>
          <a:xfrm>
            <a:off x="2823881" y="2641599"/>
            <a:ext cx="7120965" cy="23850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FED6064-7709-E45B-146C-5947A56C6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84BA3822-7EBA-2006-9EA0-CE3033B00ECF}"/>
              </a:ext>
            </a:extLst>
          </p:cNvPr>
          <p:cNvSpPr/>
          <p:nvPr/>
        </p:nvSpPr>
        <p:spPr>
          <a:xfrm>
            <a:off x="571982" y="3289643"/>
            <a:ext cx="2397287" cy="1381418"/>
          </a:xfrm>
          <a:prstGeom prst="cloudCallout">
            <a:avLst>
              <a:gd name="adj1" fmla="val -29351"/>
              <a:gd name="adj2" fmla="val 713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That’s it?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0B542-5D69-9F11-5725-768036C20231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834927-D8BB-8FAF-D89C-FBABD1D0ACF7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750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48379" y="3059668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7: List view for ‘My Workspace’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DB8B3E0-7B23-EDB8-45D8-FF5044CD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4E158-C63E-FCB2-8A94-B2D634D27C15}"/>
              </a:ext>
            </a:extLst>
          </p:cNvPr>
          <p:cNvSpPr txBox="1"/>
          <p:nvPr/>
        </p:nvSpPr>
        <p:spPr>
          <a:xfrm>
            <a:off x="4978400" y="-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45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1936F2-AE0C-1739-0361-16E603BC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65" y="1020875"/>
            <a:ext cx="7772400" cy="452588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Why isn’t this 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column labeled like the rest?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659ACF7-A757-5E93-B5CC-5E965D357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37F5EA-C448-E532-F15B-2969D0F5E7F3}"/>
              </a:ext>
            </a:extLst>
          </p:cNvPr>
          <p:cNvSpPr/>
          <p:nvPr/>
        </p:nvSpPr>
        <p:spPr>
          <a:xfrm>
            <a:off x="2805624" y="2255936"/>
            <a:ext cx="213330" cy="210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1AFA341-9C34-264C-CBBB-CFF22DC1E7F3}"/>
              </a:ext>
            </a:extLst>
          </p:cNvPr>
          <p:cNvCxnSpPr/>
          <p:nvPr/>
        </p:nvCxnSpPr>
        <p:spPr>
          <a:xfrm>
            <a:off x="1921785" y="2382257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03733776-478C-7270-AD66-734543CEA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603" y="1278127"/>
            <a:ext cx="7772400" cy="4537504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8B8666D-720B-74BE-2C99-881C94A85B69}"/>
              </a:ext>
            </a:extLst>
          </p:cNvPr>
          <p:cNvCxnSpPr>
            <a:cxnSpLocks/>
          </p:cNvCxnSpPr>
          <p:nvPr/>
        </p:nvCxnSpPr>
        <p:spPr>
          <a:xfrm>
            <a:off x="4868214" y="2717535"/>
            <a:ext cx="30849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836331" y="516593"/>
            <a:ext cx="2225674" cy="440188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Recognition Rather than Recall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Information required to use his design should be visible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Label column to reduce cognitive effort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Add a go to icon for users who want to go to channel from here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Consistency and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Improve learnability by maintaining both types of consistency: Internally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Community or Microsoft logo</a:t>
            </a:r>
          </a:p>
        </p:txBody>
      </p:sp>
    </p:spTree>
    <p:extLst>
      <p:ext uri="{BB962C8B-B14F-4D97-AF65-F5344CB8AC3E}">
        <p14:creationId xmlns:p14="http://schemas.microsoft.com/office/powerpoint/2010/main" val="1038719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1936F2-AE0C-1739-0361-16E603BC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130" y="766726"/>
            <a:ext cx="8549640" cy="4978472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 wish there was an ‘edit’ icon to speed things up</a:t>
            </a: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659ACF7-A757-5E93-B5CC-5E965D357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37F5EA-C448-E532-F15B-2969D0F5E7F3}"/>
              </a:ext>
            </a:extLst>
          </p:cNvPr>
          <p:cNvSpPr/>
          <p:nvPr/>
        </p:nvSpPr>
        <p:spPr>
          <a:xfrm>
            <a:off x="3892155" y="2354402"/>
            <a:ext cx="213330" cy="21031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505326"/>
            <a:ext cx="1963554" cy="400935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Flexibility and efficiency of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Provide accelerator to speed up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Icons should be discoverable but not obtrude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Once row is selected Icons should appear on top app 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icon appears on hover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Activity row with disabled and enabled icons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9CD085-9B27-FC2D-BC5C-9138DE492EDE}"/>
              </a:ext>
            </a:extLst>
          </p:cNvPr>
          <p:cNvCxnSpPr>
            <a:cxnSpLocks/>
          </p:cNvCxnSpPr>
          <p:nvPr/>
        </p:nvCxnSpPr>
        <p:spPr>
          <a:xfrm>
            <a:off x="3596600" y="2462468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774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95FA2C-559A-6ABC-B28F-C62FE45D8B2E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265" y="1323878"/>
            <a:ext cx="7772400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Is this a glitch?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543697"/>
            <a:ext cx="1963554" cy="202102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Consistency and Standards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Follow industry conventions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Only showcase the available options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F894C5-0D29-BB16-17EA-04E4A328B25A}"/>
              </a:ext>
            </a:extLst>
          </p:cNvPr>
          <p:cNvSpPr/>
          <p:nvPr/>
        </p:nvSpPr>
        <p:spPr>
          <a:xfrm>
            <a:off x="3304818" y="3034378"/>
            <a:ext cx="933550" cy="5026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CC41CD-1FBC-AEC5-E682-5172EE01EE25}"/>
              </a:ext>
            </a:extLst>
          </p:cNvPr>
          <p:cNvCxnSpPr>
            <a:cxnSpLocks/>
          </p:cNvCxnSpPr>
          <p:nvPr/>
        </p:nvCxnSpPr>
        <p:spPr>
          <a:xfrm>
            <a:off x="3009263" y="3285427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30A0DF9-BD6D-71AE-B1A5-49325DC14F32}"/>
              </a:ext>
            </a:extLst>
          </p:cNvPr>
          <p:cNvSpPr/>
          <p:nvPr/>
        </p:nvSpPr>
        <p:spPr>
          <a:xfrm>
            <a:off x="137095" y="1411871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E812C31-92C5-B5A0-AD55-F039BD591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3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61479" y="1122363"/>
            <a:ext cx="7233557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Must be a faster way to access favorite workspaces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198835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Flexibility and efficiency of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To speed up this interaction include railing navigation with associated icons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6BB8A-49FB-FE98-B086-8581DE2DA0CA}"/>
              </a:ext>
            </a:extLst>
          </p:cNvPr>
          <p:cNvCxnSpPr>
            <a:cxnSpLocks/>
          </p:cNvCxnSpPr>
          <p:nvPr/>
        </p:nvCxnSpPr>
        <p:spPr>
          <a:xfrm>
            <a:off x="2639903" y="2944606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287F3-7FF4-0827-6F88-A06121AFA6A8}"/>
              </a:ext>
            </a:extLst>
          </p:cNvPr>
          <p:cNvSpPr/>
          <p:nvPr/>
        </p:nvSpPr>
        <p:spPr>
          <a:xfrm>
            <a:off x="2935457" y="2282669"/>
            <a:ext cx="1037479" cy="1441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9B5E9C3-7936-FD69-058F-5D349B07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0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398259" y="3244334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1: Create Workspace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C64B0851-4655-5DCB-7B30-1FA772EE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1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1392" y="1122363"/>
            <a:ext cx="7213730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139538"/>
            <a:ext cx="2784623" cy="1778945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What is the difference between workspaces in the hub tab and workspaces tab?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366864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Aesthetic and minimalist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Interfaces should not contain information which is irrelevant or rarely needed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What is the difference between workspaces and hub tab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You can easily include the last three columns in the hubs tan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6BB8A-49FB-FE98-B086-8581DE2DA0CA}"/>
              </a:ext>
            </a:extLst>
          </p:cNvPr>
          <p:cNvCxnSpPr>
            <a:cxnSpLocks/>
          </p:cNvCxnSpPr>
          <p:nvPr/>
        </p:nvCxnSpPr>
        <p:spPr>
          <a:xfrm>
            <a:off x="2639903" y="2944606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287F3-7FF4-0827-6F88-A06121AFA6A8}"/>
              </a:ext>
            </a:extLst>
          </p:cNvPr>
          <p:cNvSpPr/>
          <p:nvPr/>
        </p:nvSpPr>
        <p:spPr>
          <a:xfrm>
            <a:off x="4988110" y="2316163"/>
            <a:ext cx="2713456" cy="30164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706E11-E56B-A0C0-1D9A-05E3DCDBA9CF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B775A6A-AD6B-AC50-4A76-667FA42E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64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48379" y="3059668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8: Start a request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DB8B3E0-7B23-EDB8-45D8-FF5044CD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4E158-C63E-FCB2-8A94-B2D634D27C15}"/>
              </a:ext>
            </a:extLst>
          </p:cNvPr>
          <p:cNvSpPr txBox="1"/>
          <p:nvPr/>
        </p:nvSpPr>
        <p:spPr>
          <a:xfrm>
            <a:off x="4978400" y="-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403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2363"/>
            <a:ext cx="7204195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Hmmm, what do you mean by provisioning?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24099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Match between and real-world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Are users able to understand the meaning of provisioning without having to go look up the definition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6BB8A-49FB-FE98-B086-8581DE2DA0CA}"/>
              </a:ext>
            </a:extLst>
          </p:cNvPr>
          <p:cNvCxnSpPr>
            <a:cxnSpLocks/>
          </p:cNvCxnSpPr>
          <p:nvPr/>
        </p:nvCxnSpPr>
        <p:spPr>
          <a:xfrm>
            <a:off x="2678649" y="3123968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9B5E9C3-7936-FD69-058F-5D349B07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1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2363"/>
            <a:ext cx="7204195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Why did it default to these contacts?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1"/>
            <a:ext cx="1963554" cy="198835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Match between system and the Real World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Defaulting users into the contact container does not seem like the logical order of things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76BB8A-49FB-FE98-B086-8581DE2DA0CA}"/>
              </a:ext>
            </a:extLst>
          </p:cNvPr>
          <p:cNvCxnSpPr>
            <a:cxnSpLocks/>
          </p:cNvCxnSpPr>
          <p:nvPr/>
        </p:nvCxnSpPr>
        <p:spPr>
          <a:xfrm>
            <a:off x="2678649" y="3123968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9B5E9C3-7936-FD69-058F-5D349B076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55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95FA2C-559A-6ABC-B28F-C62FE45D8B2E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F29C437-9C01-A847-9475-E08CC1B7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652961"/>
            <a:ext cx="2240465" cy="2240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91265" y="1333019"/>
            <a:ext cx="7772400" cy="4191961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79487" y="3537065"/>
            <a:ext cx="2397287" cy="1381418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Looks like a another glitch?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F894C5-0D29-BB16-17EA-04E4A328B25A}"/>
              </a:ext>
            </a:extLst>
          </p:cNvPr>
          <p:cNvSpPr/>
          <p:nvPr/>
        </p:nvSpPr>
        <p:spPr>
          <a:xfrm>
            <a:off x="7091207" y="1799667"/>
            <a:ext cx="2972458" cy="3725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CC41CD-1FBC-AEC5-E682-5172EE01EE25}"/>
              </a:ext>
            </a:extLst>
          </p:cNvPr>
          <p:cNvCxnSpPr>
            <a:cxnSpLocks/>
          </p:cNvCxnSpPr>
          <p:nvPr/>
        </p:nvCxnSpPr>
        <p:spPr>
          <a:xfrm>
            <a:off x="6795652" y="3603352"/>
            <a:ext cx="29555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C30A0DF9-BD6D-71AE-B1A5-49325DC14F32}"/>
              </a:ext>
            </a:extLst>
          </p:cNvPr>
          <p:cNvSpPr/>
          <p:nvPr/>
        </p:nvSpPr>
        <p:spPr>
          <a:xfrm>
            <a:off x="137095" y="1411871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75247C-F341-9144-6AEE-50BB32AD6DD9}"/>
              </a:ext>
            </a:extLst>
          </p:cNvPr>
          <p:cNvSpPr/>
          <p:nvPr/>
        </p:nvSpPr>
        <p:spPr>
          <a:xfrm>
            <a:off x="134593" y="931875"/>
            <a:ext cx="1089788" cy="305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543696"/>
            <a:ext cx="1963554" cy="229070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Consistency and Standards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Follow industry conventions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Suggestion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Make the navigation sticky with horizontal scroll capability</a:t>
            </a:r>
          </a:p>
        </p:txBody>
      </p:sp>
    </p:spTree>
    <p:extLst>
      <p:ext uri="{BB962C8B-B14F-4D97-AF65-F5344CB8AC3E}">
        <p14:creationId xmlns:p14="http://schemas.microsoft.com/office/powerpoint/2010/main" val="2564845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48379" y="305966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8: My task 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DB8B3E0-7B23-EDB8-45D8-FF5044CD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4E158-C63E-FCB2-8A94-B2D634D27C15}"/>
              </a:ext>
            </a:extLst>
          </p:cNvPr>
          <p:cNvSpPr txBox="1"/>
          <p:nvPr/>
        </p:nvSpPr>
        <p:spPr>
          <a:xfrm>
            <a:off x="4978400" y="-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249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6DCC82-A8B2-83A1-C987-3C115FF3FEC0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313F42-9C09-2CDE-19BB-D22D2BEFD970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F6C14-4788-8CF4-57CE-27D9D6F62F7D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1A289-57D3-F193-37CB-89D36B2E217A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95FA2C-559A-6ABC-B28F-C62FE45D8B2E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80549" y="1333019"/>
            <a:ext cx="7193831" cy="4191961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476519" y="3139538"/>
            <a:ext cx="2846230" cy="1778945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I'm confused…what is the difference between ‘to-do list’ and ‘my task’ tabs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0A0DF9-BD6D-71AE-B1A5-49325DC14F32}"/>
              </a:ext>
            </a:extLst>
          </p:cNvPr>
          <p:cNvSpPr/>
          <p:nvPr/>
        </p:nvSpPr>
        <p:spPr>
          <a:xfrm>
            <a:off x="137095" y="1411871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543697"/>
            <a:ext cx="1963554" cy="199344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Error preventions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Eliminate error prone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‘To-do list’ and ‘my task’ are very similar naming conventions and can result in confusion</a:t>
            </a:r>
          </a:p>
        </p:txBody>
      </p:sp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7F5325A-B262-D847-6F7C-32098DC58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56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4248379" y="305966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SAAS offer 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DB8B3E0-7B23-EDB8-45D8-FF5044CD0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4E158-C63E-FCB2-8A94-B2D634D27C15}"/>
              </a:ext>
            </a:extLst>
          </p:cNvPr>
          <p:cNvSpPr txBox="1"/>
          <p:nvPr/>
        </p:nvSpPr>
        <p:spPr>
          <a:xfrm>
            <a:off x="4978400" y="-43518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30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2363"/>
            <a:ext cx="7204195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621470" y="2757176"/>
            <a:ext cx="2714158" cy="1460764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Build pricing around ‘start a request’ metric to maximize upgrades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275599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Usage-based Pricing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Is the ‘start a request’ metric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Aligned with customers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Is growing proportionally to usage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Easy to understand</a:t>
            </a:r>
          </a:p>
        </p:txBody>
      </p:sp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94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4591"/>
            <a:ext cx="7204195" cy="4205788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283600" y="2562178"/>
            <a:ext cx="3052028" cy="1655762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 would be nice to send a illustration on my personal chat indicating task limit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275599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Loss Aversion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We hate losing or letting go of what we have (even if more could be had)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Using a visual anchor to reinforce loss aversion is a great way to maximize engagement rate of your users  </a:t>
            </a:r>
          </a:p>
        </p:txBody>
      </p:sp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5A1A06-840B-DC71-E150-9EA2C9DBB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625" y="4522991"/>
            <a:ext cx="1328420" cy="34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1" t="10246" r="5896" b="10613"/>
          <a:stretch/>
        </p:blipFill>
        <p:spPr>
          <a:xfrm>
            <a:off x="1981937" y="1384895"/>
            <a:ext cx="8388945" cy="43422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FDBB37-03EC-85D7-89FF-7919DEE79822}"/>
              </a:ext>
            </a:extLst>
          </p:cNvPr>
          <p:cNvSpPr/>
          <p:nvPr/>
        </p:nvSpPr>
        <p:spPr>
          <a:xfrm>
            <a:off x="2366210" y="2040338"/>
            <a:ext cx="463061" cy="2168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A1119F7F-83A2-EA6E-9FAA-B2C692CCD0DF}"/>
              </a:ext>
            </a:extLst>
          </p:cNvPr>
          <p:cNvSpPr/>
          <p:nvPr/>
        </p:nvSpPr>
        <p:spPr>
          <a:xfrm>
            <a:off x="733741" y="3694221"/>
            <a:ext cx="1939675" cy="13814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create what?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952522" y="962526"/>
            <a:ext cx="1963554" cy="1780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Call to action is vague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Ancillary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Expected gain to fix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increase productivity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4C2838-04C9-A3F6-CD14-04FBD84F395A}"/>
              </a:ext>
            </a:extLst>
          </p:cNvPr>
          <p:cNvCxnSpPr/>
          <p:nvPr/>
        </p:nvCxnSpPr>
        <p:spPr>
          <a:xfrm>
            <a:off x="1508695" y="2148776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63B0DB90-89EE-2F39-AA7D-8D1A515F4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65BC55-4C4B-B408-7579-FE999973BE63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55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2363"/>
            <a:ext cx="7204195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1" y="2076645"/>
            <a:ext cx="3335628" cy="2141295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 Second thought… find out why current premium members pay for your services and reverse engineer their desires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36721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Build a freemium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Make sure to keep  retention high by giving real value in your free 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Treat your freemium as an acquisition tool, not a revenue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Make sure your free product matches the intent of your premium offer to maximize conversions</a:t>
            </a:r>
          </a:p>
        </p:txBody>
      </p:sp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5401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ECF0FF-89A2-FA79-AA45-A754CF542E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76160" y="1122363"/>
            <a:ext cx="7204195" cy="4210244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1" y="2076645"/>
            <a:ext cx="3335628" cy="2141295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 Second thought… find out why current premium members pay for your services and reverse engineer their desires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78541"/>
            <a:ext cx="1963554" cy="303007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The power of Micro Trails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When you ask a user to switch from freemium to premium, make it easy to experience the value he/she will be getting if they pay. Like giving a free trial except for a specific feature </a:t>
            </a:r>
          </a:p>
        </p:txBody>
      </p:sp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59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467047-73FA-5461-C7BC-9DEAD3DDF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1" t="10246" r="5896" b="10613"/>
          <a:stretch/>
        </p:blipFill>
        <p:spPr>
          <a:xfrm>
            <a:off x="2028263" y="1257894"/>
            <a:ext cx="8388945" cy="4342211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1" y="2076645"/>
            <a:ext cx="2725270" cy="2141295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Another strategy would be to show only a few features initially and slowly add more.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317014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Progressive Disclosure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It consist of showing a few features initially like hub tab and then slowly add more tabs as users become better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Its very powerful because it keeps simplicity for new users and brings power to advanced users  </a:t>
            </a:r>
          </a:p>
        </p:txBody>
      </p:sp>
    </p:spTree>
    <p:extLst>
      <p:ext uri="{BB962C8B-B14F-4D97-AF65-F5344CB8AC3E}">
        <p14:creationId xmlns:p14="http://schemas.microsoft.com/office/powerpoint/2010/main" val="1277111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erson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972F3605-47B8-CDAC-6D37-5CC3A7C38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7376"/>
            <a:ext cx="2500624" cy="2500624"/>
          </a:xfrm>
          <a:prstGeom prst="rect">
            <a:avLst/>
          </a:prstGeom>
        </p:spPr>
      </p:pic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91467047-73FA-5461-C7BC-9DEAD3DDF9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01" t="10246" r="5896" b="10613"/>
          <a:stretch/>
        </p:blipFill>
        <p:spPr>
          <a:xfrm>
            <a:off x="2028263" y="1257894"/>
            <a:ext cx="8388945" cy="4342211"/>
          </a:xfrm>
          <a:prstGeom prst="rect">
            <a:avLst/>
          </a:prstGeom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C5B9C059-04C4-155E-A5EB-437DFE934539}"/>
              </a:ext>
            </a:extLst>
          </p:cNvPr>
          <p:cNvSpPr/>
          <p:nvPr/>
        </p:nvSpPr>
        <p:spPr>
          <a:xfrm>
            <a:off x="1" y="2500624"/>
            <a:ext cx="2500623" cy="1717316"/>
          </a:xfrm>
          <a:prstGeom prst="cloudCallout">
            <a:avLst>
              <a:gd name="adj1" fmla="val -15224"/>
              <a:gd name="adj2" fmla="val 6031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As engagement increases then make your offer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A32253-40B2-BCCE-0D64-B4C1AF26066C}"/>
              </a:ext>
            </a:extLst>
          </p:cNvPr>
          <p:cNvSpPr/>
          <p:nvPr/>
        </p:nvSpPr>
        <p:spPr>
          <a:xfrm>
            <a:off x="9944846" y="846040"/>
            <a:ext cx="1963554" cy="25829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bg1"/>
                </a:solidFill>
              </a:rPr>
              <a:t>Curiosity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Gaps cause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When we want to know something but cant, its like having an itch that we need to scratch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To take away the pain, we need to fill the knowledge gap</a:t>
            </a:r>
          </a:p>
        </p:txBody>
      </p:sp>
    </p:spTree>
    <p:extLst>
      <p:ext uri="{BB962C8B-B14F-4D97-AF65-F5344CB8AC3E}">
        <p14:creationId xmlns:p14="http://schemas.microsoft.com/office/powerpoint/2010/main" val="1339192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5569253" y="305966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The End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78CD6F-3664-111D-8FE9-4FAED4950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70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1" t="11893" r="6497" b="12875"/>
          <a:stretch/>
        </p:blipFill>
        <p:spPr>
          <a:xfrm>
            <a:off x="2531444" y="1732547"/>
            <a:ext cx="7294346" cy="3599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FDBB37-03EC-85D7-89FF-7919DEE79822}"/>
              </a:ext>
            </a:extLst>
          </p:cNvPr>
          <p:cNvSpPr/>
          <p:nvPr/>
        </p:nvSpPr>
        <p:spPr>
          <a:xfrm>
            <a:off x="2866723" y="2526323"/>
            <a:ext cx="925631" cy="419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A1119F7F-83A2-EA6E-9FAA-B2C692CCD0DF}"/>
              </a:ext>
            </a:extLst>
          </p:cNvPr>
          <p:cNvSpPr/>
          <p:nvPr/>
        </p:nvSpPr>
        <p:spPr>
          <a:xfrm>
            <a:off x="1183574" y="3813900"/>
            <a:ext cx="1939675" cy="13814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Hmmm does this mean the same thing?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952522" y="962525"/>
            <a:ext cx="1963554" cy="3080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Consistency of standards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Leading icons are not </a:t>
            </a:r>
            <a:r>
              <a:rPr lang="en-US" sz="1400" dirty="0" err="1"/>
              <a:t>consistant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Users should not have to wonder whether different actions mean the same 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Ancillary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Expected gain to fix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increase productivity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4C2838-04C9-A3F6-CD14-04FBD84F395A}"/>
              </a:ext>
            </a:extLst>
          </p:cNvPr>
          <p:cNvCxnSpPr/>
          <p:nvPr/>
        </p:nvCxnSpPr>
        <p:spPr>
          <a:xfrm>
            <a:off x="1932206" y="2743200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76DFA17-14EC-517F-39CD-F361B6D83E22}"/>
              </a:ext>
            </a:extLst>
          </p:cNvPr>
          <p:cNvSpPr/>
          <p:nvPr/>
        </p:nvSpPr>
        <p:spPr>
          <a:xfrm>
            <a:off x="8858449" y="2165683"/>
            <a:ext cx="925631" cy="2021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EB16B8-6A72-FB0F-3B66-64B3C3764B6A}"/>
              </a:ext>
            </a:extLst>
          </p:cNvPr>
          <p:cNvCxnSpPr/>
          <p:nvPr/>
        </p:nvCxnSpPr>
        <p:spPr>
          <a:xfrm>
            <a:off x="8035489" y="2289209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EDED5-F93B-3317-53E4-E4926A4390EB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F1895D-31E7-2185-731A-8336D4A9BFF7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629B22-4A78-B341-99ED-44B27078CCA5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99BB8F8-89DD-9786-6C60-E9206A748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66" y="4246800"/>
            <a:ext cx="2611200" cy="26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17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0" t="11673" r="6498" b="11650"/>
          <a:stretch/>
        </p:blipFill>
        <p:spPr>
          <a:xfrm>
            <a:off x="1774894" y="1751797"/>
            <a:ext cx="8050896" cy="3983839"/>
          </a:xfrm>
          <a:prstGeom prst="rect">
            <a:avLst/>
          </a:prstGeom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id="{A1119F7F-83A2-EA6E-9FAA-B2C692CCD0DF}"/>
              </a:ext>
            </a:extLst>
          </p:cNvPr>
          <p:cNvSpPr/>
          <p:nvPr/>
        </p:nvSpPr>
        <p:spPr>
          <a:xfrm>
            <a:off x="733741" y="3694221"/>
            <a:ext cx="1939675" cy="138141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what does it mean to create a workspace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952522" y="962525"/>
            <a:ext cx="1963554" cy="254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Visibility of system status issue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Keep users informed about what is going on by including sub caption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Expected gain to fix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increase productivity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Functional pain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4C2838-04C9-A3F6-CD14-04FBD84F395A}"/>
              </a:ext>
            </a:extLst>
          </p:cNvPr>
          <p:cNvCxnSpPr/>
          <p:nvPr/>
        </p:nvCxnSpPr>
        <p:spPr>
          <a:xfrm>
            <a:off x="6003693" y="2861046"/>
            <a:ext cx="82296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C372D-2718-69DC-0106-CC755D33D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0CB84-558F-8172-76A8-18C30CAB40F2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FDE75-806F-D6DC-D031-3F3CE02403A1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5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0" t="10266" r="5958" b="10451"/>
          <a:stretch/>
        </p:blipFill>
        <p:spPr>
          <a:xfrm>
            <a:off x="2544277" y="1758800"/>
            <a:ext cx="7103445" cy="3686476"/>
          </a:xfrm>
          <a:prstGeom prst="rect">
            <a:avLst/>
          </a:prstGeom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id="{A1119F7F-83A2-EA6E-9FAA-B2C692CCD0DF}"/>
              </a:ext>
            </a:extLst>
          </p:cNvPr>
          <p:cNvSpPr/>
          <p:nvPr/>
        </p:nvSpPr>
        <p:spPr>
          <a:xfrm>
            <a:off x="769486" y="3157848"/>
            <a:ext cx="2240465" cy="156357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Not sure if my workspace was created. Let me refresh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719912" y="1273437"/>
            <a:ext cx="2088682" cy="3686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Visibility of system status issue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confirmation when user creates a workspace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 confirmation when I delete workspace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deleted section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Actions should be reversable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Required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Ancillary pain 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EB6B2AD-CB89-8E18-9DE4-141B68239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4652961"/>
            <a:ext cx="2240465" cy="2240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388788-3F7C-9A26-86D1-A4127D295406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520DCA-A187-CCF6-FE47-E49A3E7654CC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C2685A-F4C7-8AF1-CA69-73E98B2C0693}"/>
              </a:ext>
            </a:extLst>
          </p:cNvPr>
          <p:cNvSpPr/>
          <p:nvPr/>
        </p:nvSpPr>
        <p:spPr>
          <a:xfrm>
            <a:off x="134593" y="1885482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9307E6-BC2B-6FFB-F611-D9EE7A77776D}"/>
              </a:ext>
            </a:extLst>
          </p:cNvPr>
          <p:cNvSpPr/>
          <p:nvPr/>
        </p:nvSpPr>
        <p:spPr>
          <a:xfrm>
            <a:off x="137095" y="1411871"/>
            <a:ext cx="1089788" cy="3051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AFD302-BFEC-D223-91E4-EE221EA79731}"/>
              </a:ext>
            </a:extLst>
          </p:cNvPr>
          <p:cNvSpPr/>
          <p:nvPr/>
        </p:nvSpPr>
        <p:spPr>
          <a:xfrm>
            <a:off x="134593" y="931875"/>
            <a:ext cx="1089788" cy="305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E8E6B7-BC6F-79CA-D2D3-C530802E4967}"/>
              </a:ext>
            </a:extLst>
          </p:cNvPr>
          <p:cNvSpPr/>
          <p:nvPr/>
        </p:nvSpPr>
        <p:spPr>
          <a:xfrm>
            <a:off x="134593" y="462955"/>
            <a:ext cx="1089788" cy="3051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2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3E64F-C960-AE5C-0164-F280E4FC2B22}"/>
              </a:ext>
            </a:extLst>
          </p:cNvPr>
          <p:cNvSpPr txBox="1"/>
          <p:nvPr/>
        </p:nvSpPr>
        <p:spPr>
          <a:xfrm>
            <a:off x="3297798" y="3059668"/>
            <a:ext cx="559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Scenario 2: Navigate through existing workspaces</a:t>
            </a: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05A2B19-06F7-F395-11EA-8E93C10A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3674533"/>
            <a:ext cx="3183467" cy="31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50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D5FD-8167-1DBD-AAF1-C66E1135F4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96C7-96BE-BDE6-C0AA-E471C3A793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2CCD883-F4C7-C0CE-2C78-C3CFF214B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2CDD1F-F360-CEED-E648-C4EE6E745A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70" t="11661" r="6497" b="11544"/>
          <a:stretch/>
        </p:blipFill>
        <p:spPr>
          <a:xfrm>
            <a:off x="1830751" y="1600200"/>
            <a:ext cx="8323686" cy="4090087"/>
          </a:xfrm>
          <a:prstGeom prst="rect">
            <a:avLst/>
          </a:prstGeom>
        </p:spPr>
      </p:pic>
      <p:sp>
        <p:nvSpPr>
          <p:cNvPr id="9" name="Cloud Callout 8">
            <a:extLst>
              <a:ext uri="{FF2B5EF4-FFF2-40B4-BE49-F238E27FC236}">
                <a16:creationId xmlns:a16="http://schemas.microsoft.com/office/drawing/2014/main" id="{A1119F7F-83A2-EA6E-9FAA-B2C692CCD0DF}"/>
              </a:ext>
            </a:extLst>
          </p:cNvPr>
          <p:cNvSpPr/>
          <p:nvPr/>
        </p:nvSpPr>
        <p:spPr>
          <a:xfrm>
            <a:off x="426595" y="3645243"/>
            <a:ext cx="2194810" cy="1381418"/>
          </a:xfrm>
          <a:prstGeom prst="cloudCallout">
            <a:avLst>
              <a:gd name="adj1" fmla="val -9573"/>
              <a:gd name="adj2" fmla="val 750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Hard to cypher what's what..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58DF78-C0DA-41E2-8843-527432100E10}"/>
              </a:ext>
            </a:extLst>
          </p:cNvPr>
          <p:cNvSpPr/>
          <p:nvPr/>
        </p:nvSpPr>
        <p:spPr>
          <a:xfrm>
            <a:off x="9952522" y="962526"/>
            <a:ext cx="1963554" cy="2207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Gestalt issue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Items are visually closer and that can be perceived as part of the same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Ancillary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desired gain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Can increase productivity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70BF409-C0A6-0B1D-D3EE-6D9937613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855" y="4514680"/>
            <a:ext cx="2225674" cy="22256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B7A6C3-5278-5DA7-C4B9-4D73E6510C66}"/>
              </a:ext>
            </a:extLst>
          </p:cNvPr>
          <p:cNvSpPr/>
          <p:nvPr/>
        </p:nvSpPr>
        <p:spPr>
          <a:xfrm>
            <a:off x="137095" y="2834398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9C9F21-65B9-1160-F8E2-03BF71548B7B}"/>
              </a:ext>
            </a:extLst>
          </p:cNvPr>
          <p:cNvSpPr/>
          <p:nvPr/>
        </p:nvSpPr>
        <p:spPr>
          <a:xfrm>
            <a:off x="134593" y="2354402"/>
            <a:ext cx="1089788" cy="3051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5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1157</Words>
  <Application>Microsoft Macintosh PowerPoint</Application>
  <PresentationFormat>Widescreen</PresentationFormat>
  <Paragraphs>166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Segoe UI</vt:lpstr>
      <vt:lpstr>Office Theme 2013 - 2022</vt:lpstr>
      <vt:lpstr>AvePoint Heuristic and Human Centered design Evaluation</vt:lpstr>
      <vt:lpstr>Usability error meter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Osita Nwankwo (Hiretalent, LLC)</dc:creator>
  <cp:lastModifiedBy>Osita Nwankwo (Hiretalent, LLC)</cp:lastModifiedBy>
  <cp:revision>4</cp:revision>
  <dcterms:created xsi:type="dcterms:W3CDTF">2022-11-15T17:26:08Z</dcterms:created>
  <dcterms:modified xsi:type="dcterms:W3CDTF">2022-12-01T04:33:44Z</dcterms:modified>
</cp:coreProperties>
</file>